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910314" y="0"/>
            <a:ext cx="13549425" cy="13696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US" sz="16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66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lang="en-US" sz="4000" dirty="0" smtClean="0"/>
          </a:p>
          <a:p>
            <a:pPr lvl="0" algn="ctr"/>
            <a:r>
              <a:rPr lang="en-US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A fingerprint International School</a:t>
            </a:r>
            <a:endParaRPr lang="en-US" sz="36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</a:p>
          <a:p>
            <a:pPr lvl="0"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28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4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en-US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 XII B (2020-21)</a:t>
            </a:r>
          </a:p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COURSE NAME : ECONOMICS (030)</a:t>
            </a:r>
          </a:p>
          <a:p>
            <a:pPr algn="ctr"/>
            <a:endParaRPr lang="en-US" sz="4000" b="1" dirty="0" smtClean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Chapter  </a:t>
            </a:r>
          </a:p>
          <a:p>
            <a:pPr algn="ctr"/>
            <a:r>
              <a:rPr lang="en-US" sz="4800" dirty="0" smtClean="0"/>
              <a:t>EMPLOYMENT : GROWTH, INFORMALISATION AND OTHER ISSUES</a:t>
            </a:r>
            <a:r>
              <a:rPr lang="en-US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n-US" sz="40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endParaRPr lang="en-US" sz="2800" b="1" dirty="0" smtClean="0">
              <a:latin typeface="Cambria"/>
              <a:ea typeface="Cambria"/>
              <a:cs typeface="Cambria"/>
              <a:sym typeface="Cambria"/>
            </a:endParaRPr>
          </a:p>
          <a:p>
            <a:pPr lvl="0" algn="ctr"/>
            <a:r>
              <a:rPr lang="en-US" sz="2800" b="1" dirty="0" smtClean="0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800" b="1" dirty="0" smtClean="0">
                <a:latin typeface="Cambria"/>
                <a:ea typeface="Cambria"/>
                <a:cs typeface="Cambria"/>
                <a:sym typeface="Cambria"/>
              </a:rPr>
            </a:br>
            <a:endParaRPr lang="en-US" sz="16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10/07/2020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9790814" cy="3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sz="1400" b="1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041991" y="808074"/>
            <a:ext cx="16671851" cy="840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ourier New" pitchFamily="49" charset="0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ourier New" pitchFamily="49" charset="0"/>
                <a:sym typeface="Cambria"/>
              </a:rPr>
            </a:br>
            <a:r>
              <a:rPr lang="en-US" sz="3600" b="1" dirty="0" smtClean="0">
                <a:solidFill>
                  <a:srgbClr val="020301"/>
                </a:solidFill>
                <a:latin typeface="Verdana" pitchFamily="34" charset="0"/>
                <a:ea typeface="Verdana" pitchFamily="34" charset="0"/>
                <a:cs typeface="Courier New" pitchFamily="49" charset="0"/>
                <a:sym typeface="Cambria"/>
              </a:rPr>
              <a:t>Why do people work?</a:t>
            </a:r>
          </a:p>
          <a:p>
            <a:pPr lvl="0" algn="ctr"/>
            <a:endParaRPr lang="en-US" sz="3600" dirty="0" smtClean="0">
              <a:latin typeface="Verdana" pitchFamily="34" charset="0"/>
              <a:ea typeface="Verdana" pitchFamily="34" charset="0"/>
              <a:cs typeface="Courier New" pitchFamily="49" charset="0"/>
            </a:endParaRP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People work for earning a living which helps them and their families to survive. </a:t>
            </a:r>
            <a:endParaRPr lang="en-US" sz="3600" b="1" dirty="0" smtClean="0">
              <a:solidFill>
                <a:srgbClr val="020301"/>
              </a:solidFill>
              <a:latin typeface="Verdana" pitchFamily="34" charset="0"/>
              <a:ea typeface="Verdana" pitchFamily="34" charset="0"/>
              <a:cs typeface="Courier New" pitchFamily="49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20301"/>
                </a:solidFill>
                <a:latin typeface="Verdana" pitchFamily="34" charset="0"/>
                <a:ea typeface="Verdana" pitchFamily="34" charset="0"/>
                <a:cs typeface="Courier New" pitchFamily="49" charset="0"/>
                <a:sym typeface="Cambria"/>
              </a:rPr>
              <a:t>Who are workers?</a:t>
            </a: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A worker is an individual who is involved in some productive activities to earn a living. </a:t>
            </a:r>
          </a:p>
          <a:p>
            <a:pPr lvl="0"/>
            <a:endParaRPr lang="en-US" sz="3600" b="0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ourier New" pitchFamily="49" charset="0"/>
              <a:sym typeface="Calibri"/>
            </a:endParaRPr>
          </a:p>
          <a:p>
            <a:pPr lvl="0" algn="ctr"/>
            <a:r>
              <a:rPr lang="en-US" sz="36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ourier New" pitchFamily="49" charset="0"/>
                <a:sym typeface="Calibri"/>
              </a:rPr>
              <a:t>Types of workers?</a:t>
            </a:r>
          </a:p>
          <a:p>
            <a:pPr lvl="0"/>
            <a:r>
              <a:rPr lang="en-US" sz="36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ourier New" pitchFamily="49" charset="0"/>
                <a:sym typeface="Calibri"/>
              </a:rPr>
              <a:t>                       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  Paid workers              self-employed</a:t>
            </a:r>
          </a:p>
          <a:p>
            <a:pPr lvl="1" algn="ctr"/>
            <a:r>
              <a:rPr lang="en-US" sz="3600" dirty="0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Labour force </a:t>
            </a: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All persons, who are working (have job) and though not working, are seeking and are available for work, are deemed to be in the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labour</a:t>
            </a:r>
            <a:r>
              <a:rPr lang="en-US" sz="3600" dirty="0" smtClean="0">
                <a:latin typeface="Verdana" pitchFamily="34" charset="0"/>
                <a:ea typeface="Verdana" pitchFamily="34" charset="0"/>
                <a:cs typeface="Courier New" pitchFamily="49" charset="0"/>
              </a:rPr>
              <a:t> force. </a:t>
            </a:r>
            <a:endParaRPr sz="3600" b="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ourier New" pitchFamily="49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10/7/2020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3402419" y="9639301"/>
            <a:ext cx="11440632" cy="3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1488558" y="574158"/>
            <a:ext cx="15162028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/>
            </a:r>
            <a:br>
              <a:rPr lang="en-US" sz="3600" b="1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</a:br>
            <a:endParaRPr lang="en-US" sz="3600" b="1" dirty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</a:rPr>
              <a:t>WORK FORCE. </a:t>
            </a: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</a:rPr>
              <a:t>The number of persons, who are actually employed at a particular time are known as work force.</a:t>
            </a:r>
          </a:p>
          <a:p>
            <a:pPr lvl="0"/>
            <a:endParaRPr lang="en-US" sz="3600" dirty="0" smtClean="0"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</a:rPr>
              <a:t>A person is not working now due to corona pandemic. Is he a part of Labour force? Or Work force?</a:t>
            </a: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</a:rPr>
              <a:t>A person is on leave for a few days, he is a part of </a:t>
            </a:r>
            <a:r>
              <a:rPr lang="en-US" sz="3600" dirty="0" err="1" smtClean="0">
                <a:latin typeface="Verdana" pitchFamily="34" charset="0"/>
                <a:ea typeface="Verdana" pitchFamily="34" charset="0"/>
              </a:rPr>
              <a:t>labour</a:t>
            </a:r>
            <a:r>
              <a:rPr lang="en-US" sz="3600" dirty="0" smtClean="0">
                <a:latin typeface="Verdana" pitchFamily="34" charset="0"/>
                <a:ea typeface="Verdana" pitchFamily="34" charset="0"/>
              </a:rPr>
              <a:t> force/ work force? </a:t>
            </a:r>
          </a:p>
          <a:p>
            <a:pPr lvl="0"/>
            <a:endParaRPr lang="en-US" sz="3600" b="1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lvl="0" algn="ctr"/>
            <a:r>
              <a:rPr lang="en-US" sz="3600" dirty="0" smtClean="0">
                <a:latin typeface="Verdana" pitchFamily="34" charset="0"/>
                <a:ea typeface="Verdana" pitchFamily="34" charset="0"/>
              </a:rPr>
              <a:t>Worker – population ratio</a:t>
            </a: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</a:rPr>
              <a:t>Worker- population ratio is the percentage of total population engaged in work. </a:t>
            </a:r>
            <a:endParaRPr sz="3600" b="1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10/7/2020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1041991" y="1065914"/>
            <a:ext cx="16480465" cy="72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latin typeface="Verdana" pitchFamily="34" charset="0"/>
                <a:ea typeface="Verdana" pitchFamily="34" charset="0"/>
              </a:rPr>
              <a:t>India had about a 400 million strong workforce.</a:t>
            </a:r>
          </a:p>
          <a:p>
            <a:pPr lvl="0">
              <a:buFont typeface="Wingdings" pitchFamily="2" charset="2"/>
              <a:buChar char="Ø"/>
            </a:pPr>
            <a:endParaRPr lang="en-US" sz="3600" dirty="0" smtClean="0">
              <a:latin typeface="Verdana" pitchFamily="34" charset="0"/>
              <a:ea typeface="Verdan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latin typeface="Verdana" pitchFamily="34" charset="0"/>
                <a:ea typeface="Verdana" pitchFamily="34" charset="0"/>
              </a:rPr>
              <a:t>The rural workers constitute about three-fourth of this 400 million</a:t>
            </a:r>
          </a:p>
          <a:p>
            <a:pPr lvl="0"/>
            <a:r>
              <a:rPr lang="en-US" sz="3600" dirty="0" smtClean="0">
                <a:latin typeface="Verdana" pitchFamily="34" charset="0"/>
                <a:ea typeface="Verdana" pitchFamily="34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latin typeface="Verdana" pitchFamily="34" charset="0"/>
                <a:ea typeface="Verdana" pitchFamily="34" charset="0"/>
              </a:rPr>
              <a:t>Men form the majority of workforce in India. </a:t>
            </a:r>
          </a:p>
          <a:p>
            <a:pPr lvl="0">
              <a:buFont typeface="Wingdings" pitchFamily="2" charset="2"/>
              <a:buChar char="Ø"/>
            </a:pPr>
            <a:endParaRPr lang="en-US" sz="3600" dirty="0" smtClean="0">
              <a:latin typeface="Verdana" pitchFamily="34" charset="0"/>
              <a:ea typeface="Verdana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3600" dirty="0" smtClean="0">
                <a:latin typeface="Verdana" pitchFamily="34" charset="0"/>
                <a:ea typeface="Verdana" pitchFamily="34" charset="0"/>
              </a:rPr>
              <a:t>About 70 per cent of the workers are men and the rest are women</a:t>
            </a:r>
          </a:p>
          <a:p>
            <a:pPr lvl="0">
              <a:buFont typeface="Wingdings" pitchFamily="2" charset="2"/>
              <a:buChar char="Ø"/>
            </a:pPr>
            <a:endParaRPr lang="en-US" sz="3600" b="1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lvl="0"/>
            <a:r>
              <a:rPr lang="en-US" sz="3600" b="1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Can we add those unpaid/paid in Kind women in work force?</a:t>
            </a:r>
            <a:endParaRPr sz="3600" b="1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/>
          <p:nvPr/>
        </p:nvSpPr>
        <p:spPr>
          <a:xfrm>
            <a:off x="0" y="9251434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10/7/2020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0" name="Google Shape;210;p5"/>
          <p:cNvSpPr txBox="1">
            <a:spLocks noGrp="1"/>
          </p:cNvSpPr>
          <p:nvPr>
            <p:ph type="ftr" idx="11"/>
          </p:nvPr>
        </p:nvSpPr>
        <p:spPr>
          <a:xfrm>
            <a:off x="4933507" y="9639300"/>
            <a:ext cx="10717619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871870" y="829340"/>
            <a:ext cx="16267814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/>
            </a:r>
            <a:br>
              <a:rPr lang="en-US" sz="3600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</a:br>
            <a:endParaRPr sz="360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       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Take a survey among your friends and relatives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1) Basic details : Name , Gender</a:t>
            </a:r>
            <a:endParaRPr lang="en-US" sz="3600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        </a:t>
            </a:r>
            <a:r>
              <a:rPr lang="en-US" sz="36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2) T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heir qualification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       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3)Are they working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? If Yes, what kind of job</a:t>
            </a:r>
            <a:endParaRPr lang="en-US" sz="3600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       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4) If 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not, </a:t>
            </a: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the reason.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Discuss on next class</a:t>
            </a:r>
            <a:endParaRPr sz="360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/>
            </a:r>
            <a:br>
              <a:rPr lang="en-US" sz="3600" i="0" u="none" strike="noStrike" cap="none" dirty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</a:br>
            <a:endParaRPr sz="360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10/7/2020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3423685" y="9639300"/>
            <a:ext cx="11036594" cy="31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1467293" y="935665"/>
            <a:ext cx="16033898" cy="840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Verdana" pitchFamily="34" charset="0"/>
              <a:ea typeface="Verdana" pitchFamily="34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Verdana" pitchFamily="34" charset="0"/>
                <a:ea typeface="Verdana" pitchFamily="34" charset="0"/>
              </a:rPr>
              <a:t>How do we calculate Worker population ratio?</a:t>
            </a:r>
          </a:p>
          <a:p>
            <a:pPr lvl="0" algn="ctr"/>
            <a:endParaRPr lang="en-US" sz="3600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lvl="0" algn="ctr"/>
            <a:r>
              <a:rPr lang="en-US" sz="3600" dirty="0" smtClean="0">
                <a:latin typeface="Verdana" pitchFamily="34" charset="0"/>
                <a:ea typeface="Verdana" pitchFamily="34" charset="0"/>
              </a:rPr>
              <a:t>Total number of workers in India</a:t>
            </a:r>
          </a:p>
          <a:p>
            <a:pPr lvl="0" algn="ctr"/>
            <a:r>
              <a:rPr lang="en-US" sz="3600" dirty="0" smtClean="0">
                <a:latin typeface="Verdana" pitchFamily="34" charset="0"/>
                <a:ea typeface="Verdana" pitchFamily="34" charset="0"/>
              </a:rPr>
              <a:t> WPR =   ________________________   x 100 </a:t>
            </a:r>
          </a:p>
          <a:p>
            <a:pPr lvl="0" algn="ctr"/>
            <a:r>
              <a:rPr lang="en-US" sz="3600" dirty="0" smtClean="0">
                <a:latin typeface="Verdana" pitchFamily="34" charset="0"/>
                <a:ea typeface="Verdana" pitchFamily="34" charset="0"/>
              </a:rPr>
              <a:t>    No. of work population In India </a:t>
            </a:r>
          </a:p>
          <a:p>
            <a:pPr lvl="0" algn="ctr"/>
            <a:endParaRPr lang="en-US" sz="3600" dirty="0" smtClean="0">
              <a:latin typeface="Verdana" pitchFamily="34" charset="0"/>
              <a:ea typeface="Verdana" pitchFamily="34" charset="0"/>
            </a:endParaRPr>
          </a:p>
          <a:p>
            <a:pPr lvl="0" algn="ctr"/>
            <a:r>
              <a:rPr lang="en-US" sz="3600" dirty="0" smtClean="0">
                <a:latin typeface="Verdana" pitchFamily="34" charset="0"/>
                <a:ea typeface="Verdana" pitchFamily="34" charset="0"/>
              </a:rPr>
              <a:t>A beggar, A thief, A smuggler, A gambler</a:t>
            </a:r>
          </a:p>
          <a:p>
            <a:pPr lvl="0" algn="ctr"/>
            <a:endParaRPr lang="en-US" sz="3600" i="0" u="none" strike="noStrike" cap="none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lvl="0" algn="ctr"/>
            <a:r>
              <a:rPr lang="en-US" sz="36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Are they workers?</a:t>
            </a:r>
          </a:p>
          <a:p>
            <a:pPr lvl="0" algn="ctr"/>
            <a:endParaRPr lang="en-US" sz="3600" dirty="0" smtClean="0">
              <a:solidFill>
                <a:schemeClr val="dk1"/>
              </a:solidFill>
              <a:latin typeface="Verdana" pitchFamily="34" charset="0"/>
              <a:ea typeface="Verdana" pitchFamily="34" charset="0"/>
              <a:cs typeface="Cambria"/>
              <a:sym typeface="Cambria"/>
            </a:endParaRPr>
          </a:p>
          <a:p>
            <a:pPr lvl="0" algn="ctr"/>
            <a:r>
              <a:rPr lang="en-US" sz="3600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>Why do number of work force in rural women higher than urban women?</a:t>
            </a:r>
          </a:p>
          <a:p>
            <a:pPr lvl="0" algn="ctr"/>
            <a: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  <a:t/>
            </a:r>
            <a:br>
              <a:rPr lang="en-US" sz="3600" i="0" u="none" strike="noStrike" cap="none" dirty="0" smtClean="0">
                <a:solidFill>
                  <a:schemeClr val="dk1"/>
                </a:solidFill>
                <a:latin typeface="Verdana" pitchFamily="34" charset="0"/>
                <a:ea typeface="Verdana" pitchFamily="34" charset="0"/>
                <a:cs typeface="Cambria"/>
                <a:sym typeface="Cambria"/>
              </a:rPr>
            </a:br>
            <a:endParaRPr sz="3600" i="0" u="none" strike="noStrike" cap="none">
              <a:solidFill>
                <a:schemeClr val="dk1"/>
              </a:solidFill>
              <a:latin typeface="Verdana" pitchFamily="34" charset="0"/>
              <a:ea typeface="Verdana" pitchFamily="34" charset="0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EMPLOYMENT : GROWTH, INFORMALISATION AND OTHER ISSUES</a:t>
            </a:r>
            <a:r>
              <a:rPr lang="en-US" sz="1400" b="1" dirty="0" smtClean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/030 ECONOMICS/SHEEJA/SOCIAL SCIENCE/SNS ACADEMY</a:t>
            </a:r>
            <a:endParaRPr lang="en-US" sz="14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QUESTIONS RELATED TO ABOVE SLIDES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175</Words>
  <PresentationFormat>Custom</PresentationFormat>
  <Paragraphs>127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snsacd_dell</cp:lastModifiedBy>
  <cp:revision>18</cp:revision>
  <dcterms:created xsi:type="dcterms:W3CDTF">2006-08-16T00:00:00Z</dcterms:created>
  <dcterms:modified xsi:type="dcterms:W3CDTF">2020-07-10T04:24:42Z</dcterms:modified>
</cp:coreProperties>
</file>